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0" r:id="rId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6" autoAdjust="0"/>
    <p:restoredTop sz="94629" autoAdjust="0"/>
  </p:normalViewPr>
  <p:slideViewPr>
    <p:cSldViewPr>
      <p:cViewPr>
        <p:scale>
          <a:sx n="79" d="100"/>
          <a:sy n="79" d="100"/>
        </p:scale>
        <p:origin x="-2592" y="-7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77E87C5-AE1D-4617-99B9-C7F0CC33EDAC}" type="datetimeFigureOut">
              <a:rPr lang="ru-RU"/>
              <a:pPr>
                <a:defRPr/>
              </a:pPr>
              <a:t>25.07.2017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CCCD1E23-87D9-46BA-8F13-03C45D5295D7}"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A55D93C-308D-4F14-8A9D-FC14CB68C098}" type="datetimeFigureOut">
              <a:rPr lang="ru-RU"/>
              <a:pPr>
                <a:defRPr/>
              </a:pPr>
              <a:t>25.07.2017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2AC16595-B9E8-4F06-975E-449E50CFCC77}"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D13509A-8DD1-49A0-8BA3-BC7E33710F19}" type="datetimeFigureOut">
              <a:rPr lang="ru-RU"/>
              <a:pPr>
                <a:defRPr/>
              </a:pPr>
              <a:t>25.07.2017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94650912-C6E5-4319-84E6-A439EB30C1A8}"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2936DDC-8FEC-462E-BCC1-077116EE97F4}" type="datetimeFigureOut">
              <a:rPr lang="ru-RU"/>
              <a:pPr>
                <a:defRPr/>
              </a:pPr>
              <a:t>25.07.2017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43637B15-163F-4E3A-9A5C-556C1004F728}"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55547B6-8BBF-4A18-A10E-21840FB8FFE5}" type="datetimeFigureOut">
              <a:rPr lang="ru-RU"/>
              <a:pPr>
                <a:defRPr/>
              </a:pPr>
              <a:t>25.07.2017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AAB9CEDA-E0B6-49A7-8160-E9F31D1250FB}"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8BAF62D-0B7F-4E98-AB5B-BCFAE87DC10A}" type="datetimeFigureOut">
              <a:rPr lang="ru-RU"/>
              <a:pPr>
                <a:defRPr/>
              </a:pPr>
              <a:t>25.07.2017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6F9DEA83-1764-4116-BA04-D798A7CE7BC7}"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0C246CD-CBD0-4531-9C67-82B5464F4D95}" type="datetimeFigureOut">
              <a:rPr lang="ru-RU"/>
              <a:pPr>
                <a:defRPr/>
              </a:pPr>
              <a:t>25.07.2017</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dirty="0"/>
          </a:p>
        </p:txBody>
      </p:sp>
      <p:sp>
        <p:nvSpPr>
          <p:cNvPr id="9" name="Номер слайда 5"/>
          <p:cNvSpPr>
            <a:spLocks noGrp="1"/>
          </p:cNvSpPr>
          <p:nvPr>
            <p:ph type="sldNum" sz="quarter" idx="12"/>
          </p:nvPr>
        </p:nvSpPr>
        <p:spPr/>
        <p:txBody>
          <a:bodyPr/>
          <a:lstStyle>
            <a:lvl1pPr>
              <a:defRPr/>
            </a:lvl1pPr>
          </a:lstStyle>
          <a:p>
            <a:pPr>
              <a:defRPr/>
            </a:pPr>
            <a:fld id="{894F44E7-3116-4FBA-9408-7552DFFF422D}"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85457FB-6DF2-4CC6-9257-807E731A9063}" type="datetimeFigureOut">
              <a:rPr lang="ru-RU"/>
              <a:pPr>
                <a:defRPr/>
              </a:pPr>
              <a:t>25.07.2017</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dirty="0"/>
          </a:p>
        </p:txBody>
      </p:sp>
      <p:sp>
        <p:nvSpPr>
          <p:cNvPr id="5" name="Номер слайда 5"/>
          <p:cNvSpPr>
            <a:spLocks noGrp="1"/>
          </p:cNvSpPr>
          <p:nvPr>
            <p:ph type="sldNum" sz="quarter" idx="12"/>
          </p:nvPr>
        </p:nvSpPr>
        <p:spPr/>
        <p:txBody>
          <a:bodyPr/>
          <a:lstStyle>
            <a:lvl1pPr>
              <a:defRPr/>
            </a:lvl1pPr>
          </a:lstStyle>
          <a:p>
            <a:pPr>
              <a:defRPr/>
            </a:pPr>
            <a:fld id="{8E6EF051-B51B-4F32-A0D3-19D9C5B1519C}"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DAFF389-3D84-4569-A95C-C09D7F4072EC}" type="datetimeFigureOut">
              <a:rPr lang="ru-RU"/>
              <a:pPr>
                <a:defRPr/>
              </a:pPr>
              <a:t>25.07.2017</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dirty="0"/>
          </a:p>
        </p:txBody>
      </p:sp>
      <p:sp>
        <p:nvSpPr>
          <p:cNvPr id="4" name="Номер слайда 5"/>
          <p:cNvSpPr>
            <a:spLocks noGrp="1"/>
          </p:cNvSpPr>
          <p:nvPr>
            <p:ph type="sldNum" sz="quarter" idx="12"/>
          </p:nvPr>
        </p:nvSpPr>
        <p:spPr/>
        <p:txBody>
          <a:bodyPr/>
          <a:lstStyle>
            <a:lvl1pPr>
              <a:defRPr/>
            </a:lvl1pPr>
          </a:lstStyle>
          <a:p>
            <a:pPr>
              <a:defRPr/>
            </a:pPr>
            <a:fld id="{1972C70C-C835-400E-8B09-5198C535C01B}"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BFD08B3-EBA5-4B7A-ADC4-848015468A0E}" type="datetimeFigureOut">
              <a:rPr lang="ru-RU"/>
              <a:pPr>
                <a:defRPr/>
              </a:pPr>
              <a:t>25.07.2017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90B7E658-0213-43B6-BF11-E49975DE3C1F}"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D87FDAC-5B1C-4220-848F-0561EC722A5A}" type="datetimeFigureOut">
              <a:rPr lang="ru-RU"/>
              <a:pPr>
                <a:defRPr/>
              </a:pPr>
              <a:t>25.07.2017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0398B9B6-E8CA-4FA7-A036-B27B0AED37C4}"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5363"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0A8AB00-1BA0-4D3E-9922-DAC5676A7D92}" type="datetimeFigureOut">
              <a:rPr lang="ru-RU"/>
              <a:pPr>
                <a:defRPr/>
              </a:pPr>
              <a:t>25.07.2017</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CF759DF-5F94-43B8-B0EA-708693502267}"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r>
              <a:rPr lang="ru-RU" b="1" dirty="0" smtClean="0"/>
              <a:t>Работа с браком для клиентов</a:t>
            </a:r>
          </a:p>
        </p:txBody>
      </p:sp>
      <p:sp>
        <p:nvSpPr>
          <p:cNvPr id="3" name="Подзаголовок 2"/>
          <p:cNvSpPr>
            <a:spLocks noGrp="1"/>
          </p:cNvSpPr>
          <p:nvPr>
            <p:ph type="subTitle" idx="1"/>
          </p:nvPr>
        </p:nvSpPr>
        <p:spPr>
          <a:xfrm>
            <a:off x="1403648" y="3645024"/>
            <a:ext cx="6400800" cy="1752600"/>
          </a:xfrm>
        </p:spPr>
        <p:txBody>
          <a:bodyPr/>
          <a:lstStyle/>
          <a:p>
            <a:endParaRPr lang="ru-RU" sz="2800" b="1" dirty="0">
              <a:solidFill>
                <a:schemeClr val="tx1"/>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2434282"/>
          </a:xfrm>
        </p:spPr>
        <p:txBody>
          <a:bodyPr/>
          <a:lstStyle/>
          <a:p>
            <a:pPr lvl="0">
              <a:spcBef>
                <a:spcPct val="20000"/>
              </a:spcBef>
            </a:pPr>
            <a:r>
              <a:rPr lang="ru-RU" sz="2800" b="1" dirty="0">
                <a:solidFill>
                  <a:prstClr val="black"/>
                </a:solidFill>
                <a:ea typeface="+mn-ea"/>
                <a:cs typeface="+mn-cs"/>
              </a:rPr>
              <a:t>"Гражданский кодекс Российской Федерации (часть вторая)" от 26.01.1996 N 14-ФЗ (ред. от 28.03.2017)</a:t>
            </a:r>
            <a:br>
              <a:rPr lang="ru-RU" sz="2800" b="1" dirty="0">
                <a:solidFill>
                  <a:prstClr val="black"/>
                </a:solidFill>
                <a:ea typeface="+mn-ea"/>
                <a:cs typeface="+mn-cs"/>
              </a:rPr>
            </a:br>
            <a:r>
              <a:rPr lang="ru-RU" sz="2800" b="1" dirty="0">
                <a:solidFill>
                  <a:prstClr val="black"/>
                </a:solidFill>
                <a:ea typeface="+mn-ea"/>
                <a:cs typeface="+mn-cs"/>
              </a:rPr>
              <a:t>ГК РФ Статья 476.</a:t>
            </a:r>
            <a:br>
              <a:rPr lang="ru-RU" sz="2800" b="1" dirty="0">
                <a:solidFill>
                  <a:prstClr val="black"/>
                </a:solidFill>
                <a:ea typeface="+mn-ea"/>
                <a:cs typeface="+mn-cs"/>
              </a:rPr>
            </a:br>
            <a:endParaRPr lang="ru-RU" dirty="0"/>
          </a:p>
        </p:txBody>
      </p:sp>
      <p:sp>
        <p:nvSpPr>
          <p:cNvPr id="3" name="Объект 2"/>
          <p:cNvSpPr>
            <a:spLocks noGrp="1"/>
          </p:cNvSpPr>
          <p:nvPr>
            <p:ph idx="1"/>
          </p:nvPr>
        </p:nvSpPr>
        <p:spPr>
          <a:xfrm>
            <a:off x="457200" y="2348880"/>
            <a:ext cx="8291264" cy="4248472"/>
          </a:xfrm>
        </p:spPr>
        <p:txBody>
          <a:bodyPr/>
          <a:lstStyle/>
          <a:p>
            <a:r>
              <a:rPr lang="ru-RU" sz="2400" b="1" dirty="0" smtClean="0"/>
              <a:t>Недостатки товара, за которые отвечает продавец</a:t>
            </a:r>
            <a:endParaRPr lang="en-US" sz="2400" b="1" dirty="0" smtClean="0"/>
          </a:p>
          <a:p>
            <a:endParaRPr lang="ru-RU" sz="2000" dirty="0"/>
          </a:p>
          <a:p>
            <a:r>
              <a:rPr lang="ru-RU" sz="2000" b="1" dirty="0" smtClean="0"/>
              <a:t>1. Продавец отвечает за недостатки товара, если покупатель докажет, что недостатки товара возникли до его передачи покупателю или по причинам, возникшим до этого момента.</a:t>
            </a:r>
            <a:endParaRPr lang="en-US" sz="2000" b="1" dirty="0" smtClean="0"/>
          </a:p>
          <a:p>
            <a:endParaRPr lang="ru-RU" sz="2000" b="1" dirty="0" smtClean="0"/>
          </a:p>
          <a:p>
            <a:r>
              <a:rPr lang="ru-RU" sz="2000" b="1" dirty="0" smtClean="0"/>
              <a:t>2</a:t>
            </a:r>
            <a:r>
              <a:rPr lang="ru-RU" sz="2000" b="1" dirty="0"/>
              <a:t>. В отношении товара, на который продавцом предоставлена гарантия качества, продавец отвечает за недостатки товара, если не докажет, что недостатки товара возникли после его передачи покупателю вследствие нарушения покупателем правил пользования товаром или его хранения, либо действий третьих лиц, либо непреодолимой силы.</a:t>
            </a:r>
          </a:p>
        </p:txBody>
      </p:sp>
    </p:spTree>
    <p:extLst>
      <p:ext uri="{BB962C8B-B14F-4D97-AF65-F5344CB8AC3E}">
        <p14:creationId xmlns:p14="http://schemas.microsoft.com/office/powerpoint/2010/main" val="36115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7512"/>
          </a:xfrm>
        </p:spPr>
        <p:txBody>
          <a:bodyPr rtlCol="0">
            <a:noAutofit/>
          </a:bodyPr>
          <a:lstStyle/>
          <a:p>
            <a:pPr fontAlgn="auto">
              <a:spcAft>
                <a:spcPts val="0"/>
              </a:spcAft>
              <a:defRPr/>
            </a:pPr>
            <a:r>
              <a:rPr lang="ru-RU" sz="3200" b="1" dirty="0" smtClean="0">
                <a:effectLst>
                  <a:outerShdw blurRad="38100" dist="38100" dir="2700000" algn="tl">
                    <a:srgbClr val="000000">
                      <a:alpha val="43137"/>
                    </a:srgbClr>
                  </a:outerShdw>
                </a:effectLst>
              </a:rPr>
              <a:t>Последовательность действий по предъявлению претензий:</a:t>
            </a:r>
            <a:endParaRPr lang="ru-RU" sz="32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457200" y="1125538"/>
            <a:ext cx="8229600" cy="5000625"/>
          </a:xfrm>
        </p:spPr>
        <p:txBody>
          <a:bodyPr>
            <a:normAutofit/>
          </a:bodyPr>
          <a:lstStyle/>
          <a:p>
            <a:pPr marL="0" indent="0" algn="just">
              <a:buFont typeface="Arial" charset="0"/>
              <a:buNone/>
            </a:pPr>
            <a:r>
              <a:rPr lang="ru-RU" sz="2200" dirty="0" smtClean="0">
                <a:latin typeface="Book Antiqua" pitchFamily="18" charset="0"/>
              </a:rPr>
              <a:t>Если клиент выявил брак </a:t>
            </a:r>
            <a:r>
              <a:rPr lang="ru-RU" sz="2200" b="1" dirty="0" smtClean="0">
                <a:latin typeface="Book Antiqua" pitchFamily="18" charset="0"/>
              </a:rPr>
              <a:t>до момента установки </a:t>
            </a:r>
            <a:r>
              <a:rPr lang="ru-RU" sz="2200" dirty="0" smtClean="0">
                <a:latin typeface="Book Antiqua" pitchFamily="18" charset="0"/>
              </a:rPr>
              <a:t>запчасти на автомобиль, </a:t>
            </a:r>
            <a:r>
              <a:rPr lang="ru-RU" sz="2200" u="sng" dirty="0" smtClean="0">
                <a:latin typeface="Arial" charset="0"/>
              </a:rPr>
              <a:t>необходимо предоставить</a:t>
            </a:r>
            <a:r>
              <a:rPr lang="ru-RU" sz="2200" dirty="0" smtClean="0">
                <a:latin typeface="Book Antiqua" pitchFamily="18" charset="0"/>
              </a:rPr>
              <a:t>:</a:t>
            </a:r>
          </a:p>
          <a:p>
            <a:pPr marL="0" indent="0" algn="just">
              <a:buFont typeface="Arial" charset="0"/>
              <a:buNone/>
            </a:pPr>
            <a:endParaRPr lang="ru-RU" sz="2200" dirty="0" smtClean="0">
              <a:latin typeface="Book Antiqua" pitchFamily="18" charset="0"/>
            </a:endParaRPr>
          </a:p>
          <a:p>
            <a:pPr marL="0" indent="0" algn="just">
              <a:buFont typeface="Wingdings" pitchFamily="2" charset="2"/>
              <a:buChar char="Ø"/>
            </a:pPr>
            <a:r>
              <a:rPr lang="ru-RU" sz="2600" dirty="0" smtClean="0"/>
              <a:t>Саму бракованную запчасть с упаковкой;</a:t>
            </a:r>
          </a:p>
          <a:p>
            <a:pPr marL="0" indent="0" algn="just">
              <a:buFont typeface="Wingdings" pitchFamily="2" charset="2"/>
              <a:buChar char="Ø"/>
            </a:pPr>
            <a:r>
              <a:rPr lang="ru-RU" sz="2600" dirty="0" smtClean="0"/>
              <a:t>Заявление на возврат, с подробным описанием брака, номером отгрузочного документа и номенклатурным номером бракованной запчасти, подписью руководителя и печатью организации контрагента (если частное лицо – паспортные данные).</a:t>
            </a:r>
          </a:p>
          <a:p>
            <a:pPr marL="0" indent="0"/>
            <a:endParaRPr lang="ru-RU" sz="2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7512"/>
          </a:xfrm>
        </p:spPr>
        <p:txBody>
          <a:bodyPr rtlCol="0">
            <a:noAutofit/>
          </a:bodyPr>
          <a:lstStyle/>
          <a:p>
            <a:pPr fontAlgn="auto">
              <a:spcAft>
                <a:spcPts val="0"/>
              </a:spcAft>
              <a:defRPr/>
            </a:pPr>
            <a:r>
              <a:rPr lang="ru-RU" sz="3200" b="1" dirty="0" smtClean="0">
                <a:effectLst>
                  <a:outerShdw blurRad="38100" dist="38100" dir="2700000" algn="tl">
                    <a:srgbClr val="000000">
                      <a:alpha val="43137"/>
                    </a:srgbClr>
                  </a:outerShdw>
                </a:effectLst>
              </a:rPr>
              <a:t>Последовательность действий по предъявлению претензий:</a:t>
            </a:r>
            <a:endParaRPr lang="ru-RU" sz="32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980728"/>
            <a:ext cx="8785225" cy="5688013"/>
          </a:xfrm>
        </p:spPr>
        <p:txBody>
          <a:bodyPr>
            <a:normAutofit/>
          </a:bodyPr>
          <a:lstStyle/>
          <a:p>
            <a:pPr marL="0" indent="0" algn="just">
              <a:lnSpc>
                <a:spcPct val="80000"/>
              </a:lnSpc>
              <a:buFont typeface="Arial" charset="0"/>
              <a:buNone/>
            </a:pPr>
            <a:r>
              <a:rPr lang="ru-RU" sz="1700" dirty="0" smtClean="0">
                <a:latin typeface="Book Antiqua" pitchFamily="18" charset="0"/>
              </a:rPr>
              <a:t>Клиент, выявивший брак </a:t>
            </a:r>
            <a:r>
              <a:rPr lang="ru-RU" sz="1700" b="1" dirty="0" smtClean="0">
                <a:latin typeface="Book Antiqua" pitchFamily="18" charset="0"/>
              </a:rPr>
              <a:t>после установки </a:t>
            </a:r>
            <a:r>
              <a:rPr lang="ru-RU" sz="1700" dirty="0" smtClean="0">
                <a:latin typeface="Book Antiqua" pitchFamily="18" charset="0"/>
              </a:rPr>
              <a:t>запчасти на автомобиль предоставляет :</a:t>
            </a:r>
          </a:p>
          <a:p>
            <a:pPr marL="0" indent="0" algn="just">
              <a:lnSpc>
                <a:spcPct val="80000"/>
              </a:lnSpc>
              <a:buFont typeface="Wingdings" pitchFamily="2" charset="2"/>
              <a:buChar char="Ø"/>
            </a:pPr>
            <a:r>
              <a:rPr lang="ru-RU" sz="1500" dirty="0" smtClean="0"/>
              <a:t>Саму </a:t>
            </a:r>
            <a:r>
              <a:rPr lang="ru-RU" sz="1500" b="1" dirty="0" smtClean="0"/>
              <a:t>бракованную запчасть;</a:t>
            </a:r>
          </a:p>
          <a:p>
            <a:pPr marL="0" indent="0" algn="just">
              <a:lnSpc>
                <a:spcPct val="80000"/>
              </a:lnSpc>
              <a:buFont typeface="Wingdings" pitchFamily="2" charset="2"/>
              <a:buChar char="Ø"/>
            </a:pPr>
            <a:r>
              <a:rPr lang="ru-RU" sz="1500" b="1" dirty="0" smtClean="0"/>
              <a:t>Заявление на возврат, </a:t>
            </a:r>
            <a:r>
              <a:rPr lang="ru-RU" sz="1500" dirty="0" smtClean="0"/>
              <a:t>с описанием брака, с подписью руководителя и печатью организации контрагента. </a:t>
            </a:r>
          </a:p>
          <a:p>
            <a:pPr marL="0" indent="0" algn="just">
              <a:lnSpc>
                <a:spcPct val="80000"/>
              </a:lnSpc>
              <a:buFont typeface="Wingdings" pitchFamily="2" charset="2"/>
              <a:buChar char="Ø"/>
            </a:pPr>
            <a:r>
              <a:rPr lang="ru-RU" sz="1500" b="1" dirty="0" smtClean="0"/>
              <a:t>Заказ-наряд</a:t>
            </a:r>
            <a:r>
              <a:rPr lang="ru-RU" sz="1500" dirty="0" smtClean="0"/>
              <a:t>, подтверждающий установку (и\или продажу) бракованной запчасти на автомобиль клиента (в З-Н должно присутствовать: все данные об автомобиле, на который устанавливалась деталь (марка, модель и модификация автомобиля, номер кузова и двигателя, год выпуска, VIN код (или Фрэйм в случае авто с правым рулем), виды работ, которые производились с а/м, каталожный номер и название бракованной запчасти, пробег автомобиля на момент проведения работ);</a:t>
            </a:r>
          </a:p>
          <a:p>
            <a:pPr marL="0" indent="0" algn="just">
              <a:lnSpc>
                <a:spcPct val="80000"/>
              </a:lnSpc>
              <a:buFont typeface="Wingdings" pitchFamily="2" charset="2"/>
              <a:buChar char="Ø"/>
            </a:pPr>
            <a:r>
              <a:rPr lang="ru-RU" sz="1500" b="1" dirty="0" smtClean="0"/>
              <a:t>Рекламационный Акт </a:t>
            </a:r>
            <a:r>
              <a:rPr lang="ru-RU" sz="1500" dirty="0" smtClean="0"/>
              <a:t>(</a:t>
            </a:r>
            <a:r>
              <a:rPr lang="ru-RU" sz="1500" b="1" dirty="0" smtClean="0"/>
              <a:t>Акт дефектов</a:t>
            </a:r>
            <a:r>
              <a:rPr lang="ru-RU" sz="1500" dirty="0" smtClean="0"/>
              <a:t>) от СТО, установившего бракованную запчасть. Должно содержать информацию: название, адрес и контактный телефон </a:t>
            </a:r>
            <a:r>
              <a:rPr lang="ru-RU" sz="1500" dirty="0" smtClean="0"/>
              <a:t>СТО;  </a:t>
            </a:r>
            <a:r>
              <a:rPr lang="ru-RU" sz="1500" dirty="0" smtClean="0"/>
              <a:t>номер, дата и время составления акта; ФИО и должности лиц, составивших Акт;  модель автомобиля, VIN-код автомобиля (Фрейм), модель двигателя;  наименование детали и номер детали по каталогу производителя; кол-во деталей предъявляемых на рекламацию;  пробег детали с момента установки; результаты осмотра детали: наличие или отсутствие внешних повреждений и другие данные, которые могут повлиять на итоговое заключение; основания, по которым деталь признается рекламационной, со ссылкой на стандарт или </a:t>
            </a:r>
            <a:r>
              <a:rPr lang="ru-RU" sz="1500" dirty="0" smtClean="0"/>
              <a:t>тех условия;</a:t>
            </a:r>
            <a:endParaRPr lang="ru-RU" sz="1500" dirty="0" smtClean="0"/>
          </a:p>
          <a:p>
            <a:pPr marL="0" indent="0" algn="just">
              <a:lnSpc>
                <a:spcPct val="80000"/>
              </a:lnSpc>
              <a:buFont typeface="Wingdings" pitchFamily="2" charset="2"/>
              <a:buChar char="Ø"/>
            </a:pPr>
            <a:r>
              <a:rPr lang="ru-RU" sz="1500" i="1" dirty="0" smtClean="0"/>
              <a:t>В случае ,если установка бракованной запчасти проводилась в стороннем СТО</a:t>
            </a:r>
            <a:r>
              <a:rPr lang="ru-RU" sz="1500" dirty="0" smtClean="0"/>
              <a:t> – необходима </a:t>
            </a:r>
            <a:r>
              <a:rPr lang="ru-RU" sz="1500" b="1" dirty="0" smtClean="0"/>
              <a:t>копия письма о кодах ОКВЭД, либо выписки из ЕГРЮЛ с указанием выданных СТО кодов ОКВЭД 50.20</a:t>
            </a:r>
            <a:r>
              <a:rPr lang="ru-RU" sz="1500" dirty="0" smtClean="0"/>
              <a:t> </a:t>
            </a:r>
            <a:r>
              <a:rPr lang="ru-RU" sz="1500" dirty="0" smtClean="0"/>
              <a:t>(Техобслуживание </a:t>
            </a:r>
            <a:r>
              <a:rPr lang="ru-RU" sz="1500" dirty="0" smtClean="0"/>
              <a:t>и ремонт автотранспорта).</a:t>
            </a:r>
            <a:endParaRPr lang="en-US" sz="1500" dirty="0" smtClean="0"/>
          </a:p>
          <a:p>
            <a:pPr marL="0" indent="0" algn="just">
              <a:lnSpc>
                <a:spcPct val="80000"/>
              </a:lnSpc>
              <a:buFont typeface="Wingdings" pitchFamily="2" charset="2"/>
              <a:buChar char="Ø"/>
            </a:pPr>
            <a:r>
              <a:rPr lang="en-US" sz="1400" b="1" dirty="0" smtClean="0">
                <a:solidFill>
                  <a:srgbClr val="0070C0"/>
                </a:solidFill>
              </a:rPr>
              <a:t>*</a:t>
            </a:r>
            <a:r>
              <a:rPr lang="ru-RU" sz="1400" b="1" dirty="0" smtClean="0">
                <a:solidFill>
                  <a:srgbClr val="0070C0"/>
                </a:solidFill>
              </a:rPr>
              <a:t>Копия чека\товарной накладной </a:t>
            </a:r>
            <a:r>
              <a:rPr lang="ru-RU" sz="1400" dirty="0" smtClean="0"/>
              <a:t>или иной документ, подтверждающий приобретение бракованной запчасти покупателем у клиента;</a:t>
            </a:r>
            <a:endParaRPr lang="en-US" sz="1400" dirty="0" smtClean="0"/>
          </a:p>
          <a:p>
            <a:pPr marL="0" indent="0" algn="just">
              <a:lnSpc>
                <a:spcPct val="80000"/>
              </a:lnSpc>
              <a:buFont typeface="Wingdings" pitchFamily="2" charset="2"/>
              <a:buChar char="Ø"/>
            </a:pPr>
            <a:r>
              <a:rPr lang="en-US" sz="1400" dirty="0" smtClean="0">
                <a:solidFill>
                  <a:srgbClr val="0070C0"/>
                </a:solidFill>
              </a:rPr>
              <a:t>*</a:t>
            </a:r>
            <a:r>
              <a:rPr lang="ru-RU" sz="1400" dirty="0" smtClean="0">
                <a:solidFill>
                  <a:srgbClr val="0070C0"/>
                </a:solidFill>
              </a:rPr>
              <a:t>Полностью </a:t>
            </a:r>
            <a:r>
              <a:rPr lang="ru-RU" sz="1400" b="1" dirty="0" smtClean="0">
                <a:solidFill>
                  <a:srgbClr val="0070C0"/>
                </a:solidFill>
              </a:rPr>
              <a:t>Заполненный гарантийный талон </a:t>
            </a:r>
            <a:r>
              <a:rPr lang="ru-RU" sz="1400" b="1" dirty="0" smtClean="0">
                <a:solidFill>
                  <a:srgbClr val="0070C0"/>
                </a:solidFill>
                <a:latin typeface="Arial" charset="0"/>
              </a:rPr>
              <a:t>– при наличии</a:t>
            </a:r>
            <a:r>
              <a:rPr lang="en-US" sz="1400" b="1" dirty="0" smtClean="0">
                <a:solidFill>
                  <a:srgbClr val="0070C0"/>
                </a:solidFill>
              </a:rPr>
              <a:t> </a:t>
            </a:r>
            <a:r>
              <a:rPr lang="ru-RU" sz="1400" dirty="0" smtClean="0"/>
              <a:t>(копия от  потребителя)</a:t>
            </a:r>
            <a:r>
              <a:rPr lang="en-US" sz="1400" dirty="0" smtClean="0"/>
              <a:t> </a:t>
            </a:r>
            <a:r>
              <a:rPr lang="ru-RU" sz="1400" dirty="0" smtClean="0"/>
              <a:t>с печатью СТО и датой выдачи талона – </a:t>
            </a:r>
            <a:r>
              <a:rPr lang="ru-RU" sz="1400" i="1" dirty="0" smtClean="0"/>
              <a:t>в случае,</a:t>
            </a:r>
            <a:r>
              <a:rPr lang="en-US" sz="1400" i="1" dirty="0" smtClean="0"/>
              <a:t> </a:t>
            </a:r>
            <a:r>
              <a:rPr lang="ru-RU" sz="1400" i="1" dirty="0" smtClean="0"/>
              <a:t>если бракованная запчасть устанавливалась в  Авторизированном СТО</a:t>
            </a:r>
            <a:r>
              <a:rPr lang="ru-RU" sz="1400" dirty="0" smtClean="0"/>
              <a:t>, он должен быт заполнен и выдан клиенту СТО сразу же после установки запасти ;</a:t>
            </a:r>
          </a:p>
          <a:p>
            <a:pPr marL="0" indent="0" algn="just">
              <a:lnSpc>
                <a:spcPct val="80000"/>
              </a:lnSpc>
              <a:buFont typeface="Arial" charset="0"/>
              <a:buNone/>
            </a:pPr>
            <a:r>
              <a:rPr lang="en-US" sz="1400" dirty="0" smtClean="0">
                <a:solidFill>
                  <a:srgbClr val="0070C0"/>
                </a:solidFill>
              </a:rPr>
              <a:t>* </a:t>
            </a:r>
            <a:r>
              <a:rPr lang="ru-RU" sz="1400" dirty="0" smtClean="0">
                <a:solidFill>
                  <a:srgbClr val="0070C0"/>
                </a:solidFill>
              </a:rPr>
              <a:t>Данные документы </a:t>
            </a:r>
            <a:r>
              <a:rPr lang="ru-RU" sz="1400" dirty="0" smtClean="0"/>
              <a:t>могут быть затребованы дополнительно.</a:t>
            </a:r>
          </a:p>
          <a:p>
            <a:pPr marL="0" indent="0" algn="just">
              <a:lnSpc>
                <a:spcPct val="80000"/>
              </a:lnSpc>
              <a:buFont typeface="Wingdings" pitchFamily="2" charset="2"/>
              <a:buChar char="Ø"/>
            </a:pPr>
            <a:endParaRPr lang="ru-RU" sz="1500" dirty="0" smtClean="0"/>
          </a:p>
          <a:p>
            <a:pPr marL="0" indent="0" algn="just">
              <a:lnSpc>
                <a:spcPct val="80000"/>
              </a:lnSpc>
              <a:buFont typeface="Wingdings" pitchFamily="2" charset="2"/>
              <a:buChar char="Ø"/>
            </a:pPr>
            <a:endParaRPr lang="ru-RU" sz="1500" dirty="0" smtClean="0"/>
          </a:p>
          <a:p>
            <a:pPr marL="0" indent="0" algn="just">
              <a:lnSpc>
                <a:spcPct val="80000"/>
              </a:lnSpc>
              <a:buFont typeface="Wingdings" pitchFamily="2" charset="2"/>
              <a:buChar char="Ø"/>
            </a:pPr>
            <a:endParaRPr lang="ru-RU" sz="1500" dirty="0" smtClean="0"/>
          </a:p>
          <a:p>
            <a:pPr marL="0" indent="0" algn="just">
              <a:lnSpc>
                <a:spcPct val="80000"/>
              </a:lnSpc>
              <a:buFont typeface="Wingdings" pitchFamily="2" charset="2"/>
              <a:buChar char="Ø"/>
            </a:pPr>
            <a:endParaRPr lang="ru-RU" sz="1500" dirty="0" smtClean="0"/>
          </a:p>
          <a:p>
            <a:pPr marL="0" indent="0">
              <a:lnSpc>
                <a:spcPct val="80000"/>
              </a:lnSpc>
            </a:pPr>
            <a:endParaRPr lang="ru-RU" sz="2700"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498</Words>
  <Application>Microsoft Office PowerPoint</Application>
  <PresentationFormat>Экран (4:3)</PresentationFormat>
  <Paragraphs>25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Работа с браком для клиентов</vt:lpstr>
      <vt:lpstr>"Гражданский кодекс Российской Федерации (часть вторая)" от 26.01.1996 N 14-ФЗ (ред. от 28.03.2017) ГК РФ Статья 476. </vt:lpstr>
      <vt:lpstr>Последовательность действий по предъявлению претензий:</vt:lpstr>
      <vt:lpstr>Последовательность действий по предъявлению претензий: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с браком JD для клиентов ГК ТИСС</dc:title>
  <dc:creator>Плодухин Денис Валериевич</dc:creator>
  <cp:lastModifiedBy>Мой</cp:lastModifiedBy>
  <cp:revision>25</cp:revision>
  <cp:lastPrinted>2014-12-25T05:12:28Z</cp:lastPrinted>
  <dcterms:created xsi:type="dcterms:W3CDTF">2014-12-25T02:45:41Z</dcterms:created>
  <dcterms:modified xsi:type="dcterms:W3CDTF">2017-07-25T15:19:37Z</dcterms:modified>
</cp:coreProperties>
</file>